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4"/>
  </p:notesMasterIdLst>
  <p:sldIdLst>
    <p:sldId id="259" r:id="rId6"/>
    <p:sldId id="257" r:id="rId7"/>
    <p:sldId id="258" r:id="rId8"/>
    <p:sldId id="453" r:id="rId9"/>
    <p:sldId id="261" r:id="rId10"/>
    <p:sldId id="466" r:id="rId11"/>
    <p:sldId id="467" r:id="rId12"/>
    <p:sldId id="46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9" r:id="rId29"/>
    <p:sldId id="256" r:id="rId30"/>
    <p:sldId id="462" r:id="rId31"/>
    <p:sldId id="463" r:id="rId32"/>
    <p:sldId id="470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29C73-AAFA-30F4-99EA-2E6B3E9FAC02}" v="64" dt="2025-08-20T15:16:44.125"/>
    <p1510:client id="{A699CFA1-B2E5-DA82-296D-51A3778F7D84}" v="20" dt="2025-08-20T13:29:4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@itm.edu.co::cc1249ff-5059-433a-9743-876e0c6e746b" providerId="AD" clId="Web-{A699CFA1-B2E5-DA82-296D-51A3778F7D84}"/>
    <pc:docChg chg="delSld sldOrd">
      <pc:chgData name="Sebastian Montoya Villada" userId="S::sebastianmontoya@itm.edu.co::cc1249ff-5059-433a-9743-876e0c6e746b" providerId="AD" clId="Web-{A699CFA1-B2E5-DA82-296D-51A3778F7D84}" dt="2025-08-20T13:29:44.040" v="19"/>
      <pc:docMkLst>
        <pc:docMk/>
      </pc:docMkLst>
      <pc:sldChg chg="ord">
        <pc:chgData name="Sebastian Montoya Villada" userId="S::sebastianmontoya@itm.edu.co::cc1249ff-5059-433a-9743-876e0c6e746b" providerId="AD" clId="Web-{A699CFA1-B2E5-DA82-296D-51A3778F7D84}" dt="2025-08-20T13:25:51.120" v="4"/>
        <pc:sldMkLst>
          <pc:docMk/>
          <pc:sldMk cId="2938192765" sldId="404"/>
        </pc:sldMkLst>
      </pc:sldChg>
      <pc:sldChg chg="del">
        <pc:chgData name="Sebastian Montoya Villada" userId="S::sebastianmontoya@itm.edu.co::cc1249ff-5059-433a-9743-876e0c6e746b" providerId="AD" clId="Web-{A699CFA1-B2E5-DA82-296D-51A3778F7D84}" dt="2025-08-20T13:26:03.151" v="5"/>
        <pc:sldMkLst>
          <pc:docMk/>
          <pc:sldMk cId="373520776" sldId="414"/>
        </pc:sldMkLst>
      </pc:sldChg>
      <pc:sldChg chg="del">
        <pc:chgData name="Sebastian Montoya Villada" userId="S::sebastianmontoya@itm.edu.co::cc1249ff-5059-433a-9743-876e0c6e746b" providerId="AD" clId="Web-{A699CFA1-B2E5-DA82-296D-51A3778F7D84}" dt="2025-08-20T13:25:35.605" v="2"/>
        <pc:sldMkLst>
          <pc:docMk/>
          <pc:sldMk cId="4262212386" sldId="427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6:31.292" v="9"/>
        <pc:sldMkLst>
          <pc:docMk/>
          <pc:sldMk cId="1563374189" sldId="430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5:21.198" v="1"/>
        <pc:sldMkLst>
          <pc:docMk/>
          <pc:sldMk cId="331477300" sldId="431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5:46.073" v="3"/>
        <pc:sldMkLst>
          <pc:docMk/>
          <pc:sldMk cId="2382499151" sldId="432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6:24.417" v="7"/>
        <pc:sldMkLst>
          <pc:docMk/>
          <pc:sldMk cId="293070452" sldId="433"/>
        </pc:sldMkLst>
      </pc:sldChg>
      <pc:sldChg chg="del">
        <pc:chgData name="Sebastian Montoya Villada" userId="S::sebastianmontoya@itm.edu.co::cc1249ff-5059-433a-9743-876e0c6e746b" providerId="AD" clId="Web-{A699CFA1-B2E5-DA82-296D-51A3778F7D84}" dt="2025-08-20T13:27:07.338" v="10"/>
        <pc:sldMkLst>
          <pc:docMk/>
          <pc:sldMk cId="2947648124" sldId="435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7:57.494" v="13"/>
        <pc:sldMkLst>
          <pc:docMk/>
          <pc:sldMk cId="4099521808" sldId="436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8:50.009" v="14"/>
        <pc:sldMkLst>
          <pc:docMk/>
          <pc:sldMk cId="3862439233" sldId="437"/>
        </pc:sldMkLst>
      </pc:sldChg>
      <pc:sldChg chg="del">
        <pc:chgData name="Sebastian Montoya Villada" userId="S::sebastianmontoya@itm.edu.co::cc1249ff-5059-433a-9743-876e0c6e746b" providerId="AD" clId="Web-{A699CFA1-B2E5-DA82-296D-51A3778F7D84}" dt="2025-08-20T13:28:56.291" v="15"/>
        <pc:sldMkLst>
          <pc:docMk/>
          <pc:sldMk cId="2961339353" sldId="438"/>
        </pc:sldMkLst>
      </pc:sldChg>
      <pc:sldChg chg="del">
        <pc:chgData name="Sebastian Montoya Villada" userId="S::sebastianmontoya@itm.edu.co::cc1249ff-5059-433a-9743-876e0c6e746b" providerId="AD" clId="Web-{A699CFA1-B2E5-DA82-296D-51A3778F7D84}" dt="2025-08-20T13:29:07.212" v="16"/>
        <pc:sldMkLst>
          <pc:docMk/>
          <pc:sldMk cId="2519172270" sldId="443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5:17.261" v="0"/>
        <pc:sldMkLst>
          <pc:docMk/>
          <pc:sldMk cId="1179137978" sldId="444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7:27.198" v="12"/>
        <pc:sldMkLst>
          <pc:docMk/>
          <pc:sldMk cId="2769757032" sldId="445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9:19.478" v="17"/>
        <pc:sldMkLst>
          <pc:docMk/>
          <pc:sldMk cId="845744209" sldId="446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9:26.134" v="18"/>
        <pc:sldMkLst>
          <pc:docMk/>
          <pc:sldMk cId="2458290485" sldId="447"/>
        </pc:sldMkLst>
      </pc:sldChg>
      <pc:sldChg chg="ord">
        <pc:chgData name="Sebastian Montoya Villada" userId="S::sebastianmontoya@itm.edu.co::cc1249ff-5059-433a-9743-876e0c6e746b" providerId="AD" clId="Web-{A699CFA1-B2E5-DA82-296D-51A3778F7D84}" dt="2025-08-20T13:29:44.040" v="19"/>
        <pc:sldMkLst>
          <pc:docMk/>
          <pc:sldMk cId="1165689402" sldId="448"/>
        </pc:sldMkLst>
      </pc:sldChg>
    </pc:docChg>
  </pc:docChgLst>
  <pc:docChgLst>
    <pc:chgData name="Sebastian Montoya Villada" userId="S::sebastianmontoya@itm.edu.co::cc1249ff-5059-433a-9743-876e0c6e746b" providerId="AD" clId="Web-{2A029C73-AAFA-30F4-99EA-2E6B3E9FAC02}"/>
    <pc:docChg chg="addSld modSld sldOrd">
      <pc:chgData name="Sebastian Montoya Villada" userId="S::sebastianmontoya@itm.edu.co::cc1249ff-5059-433a-9743-876e0c6e746b" providerId="AD" clId="Web-{2A029C73-AAFA-30F4-99EA-2E6B3E9FAC02}" dt="2025-08-20T15:16:44.125" v="63" actId="1076"/>
      <pc:docMkLst>
        <pc:docMk/>
      </pc:docMkLst>
      <pc:sldChg chg="modSp">
        <pc:chgData name="Sebastian Montoya Villada" userId="S::sebastianmontoya@itm.edu.co::cc1249ff-5059-433a-9743-876e0c6e746b" providerId="AD" clId="Web-{2A029C73-AAFA-30F4-99EA-2E6B3E9FAC02}" dt="2025-08-20T13:39:00.164" v="2" actId="1076"/>
        <pc:sldMkLst>
          <pc:docMk/>
          <pc:sldMk cId="2382499151" sldId="432"/>
        </pc:sldMkLst>
        <pc:picChg chg="mod modCrop">
          <ac:chgData name="Sebastian Montoya Villada" userId="S::sebastianmontoya@itm.edu.co::cc1249ff-5059-433a-9743-876e0c6e746b" providerId="AD" clId="Web-{2A029C73-AAFA-30F4-99EA-2E6B3E9FAC02}" dt="2025-08-20T13:39:00.164" v="2" actId="1076"/>
          <ac:picMkLst>
            <pc:docMk/>
            <pc:sldMk cId="2382499151" sldId="432"/>
            <ac:picMk id="14" creationId="{3DDB444F-B465-B52B-60A9-CFB145B37EC5}"/>
          </ac:picMkLst>
        </pc:picChg>
      </pc:sldChg>
      <pc:sldChg chg="modSp">
        <pc:chgData name="Sebastian Montoya Villada" userId="S::sebastianmontoya@itm.edu.co::cc1249ff-5059-433a-9743-876e0c6e746b" providerId="AD" clId="Web-{2A029C73-AAFA-30F4-99EA-2E6B3E9FAC02}" dt="2025-08-20T13:40:19.414" v="5" actId="1076"/>
        <pc:sldMkLst>
          <pc:docMk/>
          <pc:sldMk cId="44462946" sldId="441"/>
        </pc:sldMkLst>
        <pc:picChg chg="mod modCrop">
          <ac:chgData name="Sebastian Montoya Villada" userId="S::sebastianmontoya@itm.edu.co::cc1249ff-5059-433a-9743-876e0c6e746b" providerId="AD" clId="Web-{2A029C73-AAFA-30F4-99EA-2E6B3E9FAC02}" dt="2025-08-20T13:40:19.414" v="5" actId="1076"/>
          <ac:picMkLst>
            <pc:docMk/>
            <pc:sldMk cId="44462946" sldId="441"/>
            <ac:picMk id="14" creationId="{DFC0FD81-62E4-46F5-D7DE-CD8C5A5C934C}"/>
          </ac:picMkLst>
        </pc:picChg>
      </pc:sldChg>
      <pc:sldChg chg="modSp">
        <pc:chgData name="Sebastian Montoya Villada" userId="S::sebastianmontoya@itm.edu.co::cc1249ff-5059-433a-9743-876e0c6e746b" providerId="AD" clId="Web-{2A029C73-AAFA-30F4-99EA-2E6B3E9FAC02}" dt="2025-08-20T13:40:29.336" v="8" actId="1076"/>
        <pc:sldMkLst>
          <pc:docMk/>
          <pc:sldMk cId="974304517" sldId="442"/>
        </pc:sldMkLst>
        <pc:picChg chg="mod modCrop">
          <ac:chgData name="Sebastian Montoya Villada" userId="S::sebastianmontoya@itm.edu.co::cc1249ff-5059-433a-9743-876e0c6e746b" providerId="AD" clId="Web-{2A029C73-AAFA-30F4-99EA-2E6B3E9FAC02}" dt="2025-08-20T13:40:29.336" v="8" actId="1076"/>
          <ac:picMkLst>
            <pc:docMk/>
            <pc:sldMk cId="974304517" sldId="442"/>
            <ac:picMk id="17" creationId="{EEE6E6EE-B191-9AE6-08B0-FA46F4FA6727}"/>
          </ac:picMkLst>
        </pc:picChg>
      </pc:sldChg>
      <pc:sldChg chg="addSp delSp modSp ord">
        <pc:chgData name="Sebastian Montoya Villada" userId="S::sebastianmontoya@itm.edu.co::cc1249ff-5059-433a-9743-876e0c6e746b" providerId="AD" clId="Web-{2A029C73-AAFA-30F4-99EA-2E6B3E9FAC02}" dt="2025-08-20T15:14:45.748" v="49" actId="14100"/>
        <pc:sldMkLst>
          <pc:docMk/>
          <pc:sldMk cId="2769757032" sldId="445"/>
        </pc:sldMkLst>
        <pc:picChg chg="add del mod">
          <ac:chgData name="Sebastian Montoya Villada" userId="S::sebastianmontoya@itm.edu.co::cc1249ff-5059-433a-9743-876e0c6e746b" providerId="AD" clId="Web-{2A029C73-AAFA-30F4-99EA-2E6B3E9FAC02}" dt="2025-08-20T15:14:36.591" v="44"/>
          <ac:picMkLst>
            <pc:docMk/>
            <pc:sldMk cId="2769757032" sldId="445"/>
            <ac:picMk id="13" creationId="{77D1680E-A571-816A-AFEE-49E56727034E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5:14:05.965" v="38"/>
          <ac:picMkLst>
            <pc:docMk/>
            <pc:sldMk cId="2769757032" sldId="445"/>
            <ac:picMk id="14" creationId="{76D4602A-406A-4296-2ECF-D5EA19F9CD3C}"/>
          </ac:picMkLst>
        </pc:picChg>
        <pc:picChg chg="add mod">
          <ac:chgData name="Sebastian Montoya Villada" userId="S::sebastianmontoya@itm.edu.co::cc1249ff-5059-433a-9743-876e0c6e746b" providerId="AD" clId="Web-{2A029C73-AAFA-30F4-99EA-2E6B3E9FAC02}" dt="2025-08-20T15:14:45.748" v="49" actId="14100"/>
          <ac:picMkLst>
            <pc:docMk/>
            <pc:sldMk cId="2769757032" sldId="445"/>
            <ac:picMk id="15" creationId="{19C6F1E2-577F-6C39-E8BD-16C74542B0FF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5:14:07.044" v="39"/>
          <ac:picMkLst>
            <pc:docMk/>
            <pc:sldMk cId="2769757032" sldId="445"/>
            <ac:picMk id="17" creationId="{D061E209-898E-70E8-4592-421FBFA42136}"/>
          </ac:picMkLst>
        </pc:picChg>
      </pc:sldChg>
      <pc:sldChg chg="addSp delSp modSp">
        <pc:chgData name="Sebastian Montoya Villada" userId="S::sebastianmontoya@itm.edu.co::cc1249ff-5059-433a-9743-876e0c6e746b" providerId="AD" clId="Web-{2A029C73-AAFA-30F4-99EA-2E6B3E9FAC02}" dt="2025-08-20T14:07:30.058" v="36" actId="1076"/>
        <pc:sldMkLst>
          <pc:docMk/>
          <pc:sldMk cId="845744209" sldId="446"/>
        </pc:sldMkLst>
        <pc:picChg chg="add mod">
          <ac:chgData name="Sebastian Montoya Villada" userId="S::sebastianmontoya@itm.edu.co::cc1249ff-5059-433a-9743-876e0c6e746b" providerId="AD" clId="Web-{2A029C73-AAFA-30F4-99EA-2E6B3E9FAC02}" dt="2025-08-20T14:04:21.321" v="15" actId="1076"/>
          <ac:picMkLst>
            <pc:docMk/>
            <pc:sldMk cId="845744209" sldId="446"/>
            <ac:picMk id="13" creationId="{B0F0CBAE-4150-87FA-6ADE-ABE895F8955B}"/>
          </ac:picMkLst>
        </pc:picChg>
        <pc:picChg chg="add mod modCrop">
          <ac:chgData name="Sebastian Montoya Villada" userId="S::sebastianmontoya@itm.edu.co::cc1249ff-5059-433a-9743-876e0c6e746b" providerId="AD" clId="Web-{2A029C73-AAFA-30F4-99EA-2E6B3E9FAC02}" dt="2025-08-20T14:07:30.058" v="36" actId="1076"/>
          <ac:picMkLst>
            <pc:docMk/>
            <pc:sldMk cId="845744209" sldId="446"/>
            <ac:picMk id="14" creationId="{FC0E357F-0AB6-C132-CD77-F0FDCFC545C1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4:04:09.977" v="10"/>
          <ac:picMkLst>
            <pc:docMk/>
            <pc:sldMk cId="845744209" sldId="446"/>
            <ac:picMk id="15" creationId="{95937211-3FA6-822A-53C7-E08CC407A8AD}"/>
          </ac:picMkLst>
        </pc:picChg>
      </pc:sldChg>
      <pc:sldChg chg="addSp delSp modSp">
        <pc:chgData name="Sebastian Montoya Villada" userId="S::sebastianmontoya@itm.edu.co::cc1249ff-5059-433a-9743-876e0c6e746b" providerId="AD" clId="Web-{2A029C73-AAFA-30F4-99EA-2E6B3E9FAC02}" dt="2025-08-20T15:15:50.952" v="55" actId="1076"/>
        <pc:sldMkLst>
          <pc:docMk/>
          <pc:sldMk cId="1165689402" sldId="448"/>
        </pc:sldMkLst>
        <pc:picChg chg="add mod">
          <ac:chgData name="Sebastian Montoya Villada" userId="S::sebastianmontoya@itm.edu.co::cc1249ff-5059-433a-9743-876e0c6e746b" providerId="AD" clId="Web-{2A029C73-AAFA-30F4-99EA-2E6B3E9FAC02}" dt="2025-08-20T15:15:50.952" v="55" actId="1076"/>
          <ac:picMkLst>
            <pc:docMk/>
            <pc:sldMk cId="1165689402" sldId="448"/>
            <ac:picMk id="13" creationId="{0ABAFA47-0B88-AACA-6E5B-580D65E65F92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5:15:43.562" v="50"/>
          <ac:picMkLst>
            <pc:docMk/>
            <pc:sldMk cId="1165689402" sldId="448"/>
            <ac:picMk id="15" creationId="{42AA127D-1749-2E91-C8BB-9263F958C77F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5:15:44.030" v="51"/>
          <ac:picMkLst>
            <pc:docMk/>
            <pc:sldMk cId="1165689402" sldId="448"/>
            <ac:picMk id="18" creationId="{1AA38295-4CC6-EC05-8011-D7225E90EF52}"/>
          </ac:picMkLst>
        </pc:picChg>
      </pc:sldChg>
      <pc:sldChg chg="addSp delSp modSp">
        <pc:chgData name="Sebastian Montoya Villada" userId="S::sebastianmontoya@itm.edu.co::cc1249ff-5059-433a-9743-876e0c6e746b" providerId="AD" clId="Web-{2A029C73-AAFA-30F4-99EA-2E6B3E9FAC02}" dt="2025-08-20T15:16:44.125" v="63" actId="1076"/>
        <pc:sldMkLst>
          <pc:docMk/>
          <pc:sldMk cId="3354955375" sldId="449"/>
        </pc:sldMkLst>
        <pc:picChg chg="add mod">
          <ac:chgData name="Sebastian Montoya Villada" userId="S::sebastianmontoya@itm.edu.co::cc1249ff-5059-433a-9743-876e0c6e746b" providerId="AD" clId="Web-{2A029C73-AAFA-30F4-99EA-2E6B3E9FAC02}" dt="2025-08-20T15:16:44.125" v="63" actId="1076"/>
          <ac:picMkLst>
            <pc:docMk/>
            <pc:sldMk cId="3354955375" sldId="449"/>
            <ac:picMk id="13" creationId="{4EA6355F-DFB5-67C5-25BD-B2C66EE502F2}"/>
          </ac:picMkLst>
        </pc:picChg>
        <pc:picChg chg="del">
          <ac:chgData name="Sebastian Montoya Villada" userId="S::sebastianmontoya@itm.edu.co::cc1249ff-5059-433a-9743-876e0c6e746b" providerId="AD" clId="Web-{2A029C73-AAFA-30F4-99EA-2E6B3E9FAC02}" dt="2025-08-20T15:16:24.641" v="56"/>
          <ac:picMkLst>
            <pc:docMk/>
            <pc:sldMk cId="3354955375" sldId="449"/>
            <ac:picMk id="14" creationId="{2DD1DD2B-1CB9-BD34-E6E3-7E7B0DDF988F}"/>
          </ac:picMkLst>
        </pc:picChg>
      </pc:sldChg>
      <pc:sldChg chg="add replId">
        <pc:chgData name="Sebastian Montoya Villada" userId="S::sebastianmontoya@itm.edu.co::cc1249ff-5059-433a-9743-876e0c6e746b" providerId="AD" clId="Web-{2A029C73-AAFA-30F4-99EA-2E6B3E9FAC02}" dt="2025-08-20T14:04:07.696" v="9"/>
        <pc:sldMkLst>
          <pc:docMk/>
          <pc:sldMk cId="1987560798" sldId="4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61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8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 err="1">
                <a:solidFill>
                  <a:schemeClr val="lt1"/>
                </a:solidFill>
              </a:rPr>
              <a:t>Sebastian</a:t>
            </a:r>
            <a:r>
              <a:rPr lang="es-CO" sz="2000" dirty="0">
                <a:solidFill>
                  <a:schemeClr val="lt1"/>
                </a:solidFill>
              </a:rPr>
              <a:t> Montoya Villada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8025E-4200-2985-858F-81B9D671A368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>
                <a:effectLst/>
              </a:rPr>
              <a:t> 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1893540"/>
            <a:ext cx="10858500" cy="20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4110930"/>
            <a:ext cx="10858500" cy="20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3044130"/>
            <a:ext cx="103632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400" y="5261520"/>
            <a:ext cx="103632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Salida de Datos (Output)</a:t>
            </a:r>
            <a:endParaRPr dirty="0"/>
          </a:p>
        </p:txBody>
      </p:sp>
      <p:sp>
        <p:nvSpPr>
          <p:cNvPr id="201" name="Google Shape;201;p20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666750" y="1485900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mostrar información al usuario final, Java utiliza el flujo de salida estándar (consola).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666750" y="6086686"/>
            <a:ext cx="11701713" cy="6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Concatenación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Ambos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símbolo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+ para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texto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 variables.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 "Total: " + variable</a:t>
            </a:r>
            <a:endParaRPr dirty="0"/>
          </a:p>
        </p:txBody>
      </p:sp>
      <p:sp>
        <p:nvSpPr>
          <p:cNvPr id="205" name="Google Shape;205;p20"/>
          <p:cNvSpPr txBox="1"/>
          <p:nvPr/>
        </p:nvSpPr>
        <p:spPr>
          <a:xfrm>
            <a:off x="914400" y="2141190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Logicode</a:t>
            </a:r>
            <a:endParaRPr dirty="0"/>
          </a:p>
        </p:txBody>
      </p:sp>
      <p:sp>
        <p:nvSpPr>
          <p:cNvPr id="206" name="Google Shape;206;p20"/>
          <p:cNvSpPr txBox="1"/>
          <p:nvPr/>
        </p:nvSpPr>
        <p:spPr>
          <a:xfrm>
            <a:off x="914400" y="2636490"/>
            <a:ext cx="10363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directo: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914400" y="4358580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En Java</a:t>
            </a:r>
            <a:endParaRPr dirty="0"/>
          </a:p>
        </p:txBody>
      </p:sp>
      <p:sp>
        <p:nvSpPr>
          <p:cNvPr id="208" name="Google Shape;208;p20"/>
          <p:cNvSpPr txBox="1"/>
          <p:nvPr/>
        </p:nvSpPr>
        <p:spPr>
          <a:xfrm>
            <a:off x="914400" y="4853880"/>
            <a:ext cx="10363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jerárquico: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3" grpId="0"/>
      <p:bldP spid="205" grpId="0"/>
      <p:bldP spid="206" grpId="0"/>
      <p:bldP spid="207" grpId="0"/>
      <p:bldP spid="2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2186880"/>
            <a:ext cx="10858500" cy="18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4620517"/>
            <a:ext cx="10858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Entrada de Datos (Input)</a:t>
            </a:r>
            <a:endParaRPr dirty="0"/>
          </a:p>
        </p:txBody>
      </p:sp>
      <p:sp>
        <p:nvSpPr>
          <p:cNvPr id="217" name="Google Shape;217;p21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666750" y="1485900"/>
            <a:ext cx="1085850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 diferencia de Logicode, Java no "lee" teclados automáticamente. Necesita una herramienta importada llamada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Scanner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914400" y="2434530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¿Qué es el Scanner?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914400" y="2929830"/>
            <a:ext cx="10363200" cy="3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un objeto que debemos crear para capturar lo que el usuario escribe en la consola (System.in).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914400" y="3346995"/>
            <a:ext cx="10363200" cy="3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Ubicación: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Vive en el paquete java.util.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666750" y="4202311"/>
            <a:ext cx="163753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Requisito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Java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9" grpId="0"/>
      <p:bldP spid="220" grpId="0"/>
      <p:bldP spid="221" grpId="0"/>
      <p:bldP spid="222" grpId="0"/>
      <p:bldP spid="2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1527795"/>
            <a:ext cx="108585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2594595"/>
            <a:ext cx="10858500" cy="197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25" y="4762425"/>
            <a:ext cx="10858500" cy="197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575" y="3745185"/>
            <a:ext cx="10363200" cy="57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0575" y="5913015"/>
            <a:ext cx="10363200" cy="5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520065" y="3148461"/>
            <a:ext cx="11401425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150" b="1" i="0" u="none" strike="noStrike" cap="none" dirty="0">
              <a:solidFill>
                <a:srgbClr val="1E29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150" b="1" dirty="0">
              <a:solidFill>
                <a:srgbClr val="1E293B"/>
              </a:solidFill>
              <a:latin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2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11496675" y="5996955"/>
            <a:ext cx="1905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542925" y="714413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usarlo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debemos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instanciarlo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 (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crear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objeto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sola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vez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inicio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método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principal.</a:t>
            </a:r>
            <a:endParaRPr dirty="0"/>
          </a:p>
        </p:txBody>
      </p:sp>
      <p:sp>
        <p:nvSpPr>
          <p:cNvPr id="238" name="Google Shape;238;p22"/>
          <p:cNvSpPr txBox="1"/>
          <p:nvPr/>
        </p:nvSpPr>
        <p:spPr>
          <a:xfrm>
            <a:off x="790575" y="2842245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Método nextInt()</a:t>
            </a:r>
            <a:endParaRPr/>
          </a:p>
        </p:txBody>
      </p:sp>
      <p:sp>
        <p:nvSpPr>
          <p:cNvPr id="239" name="Google Shape;239;p22"/>
          <p:cNvSpPr txBox="1"/>
          <p:nvPr/>
        </p:nvSpPr>
        <p:spPr>
          <a:xfrm>
            <a:off x="790575" y="3337545"/>
            <a:ext cx="10363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leer números enteros.</a:t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790575" y="5010075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Método nextDouble()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790575" y="5505375"/>
            <a:ext cx="10363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leer números con decimales.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 animBg="1"/>
      <p:bldP spid="237" grpId="0"/>
      <p:bldP spid="238" grpId="0"/>
      <p:bldP spid="239" grpId="0"/>
      <p:bldP spid="2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2949105"/>
            <a:ext cx="5238750" cy="208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4100" y="2949105"/>
            <a:ext cx="5238750" cy="20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850" y="3634905"/>
            <a:ext cx="48577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3644430"/>
            <a:ext cx="48387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514350" y="1238475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Buena </a:t>
            </a: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Práctica</a:t>
            </a: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: El Prompt</a:t>
            </a:r>
            <a:endParaRPr dirty="0"/>
          </a:p>
        </p:txBody>
      </p:sp>
      <p:sp>
        <p:nvSpPr>
          <p:cNvPr id="252" name="Google Shape;252;p23"/>
          <p:cNvSpPr/>
          <p:nvPr/>
        </p:nvSpPr>
        <p:spPr>
          <a:xfrm>
            <a:off x="514350" y="1933800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11620500" y="6457950"/>
            <a:ext cx="1905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514350" y="2248125"/>
            <a:ext cx="1085850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Logicode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casos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prueba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son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automáticos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En Java real,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programa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detiene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espera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Si no pones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mensaje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usuario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verá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pantalla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negra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creerá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programa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dañó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255" name="Google Shape;255;p23"/>
          <p:cNvSpPr txBox="1"/>
          <p:nvPr/>
        </p:nvSpPr>
        <p:spPr>
          <a:xfrm>
            <a:off x="704850" y="3139605"/>
            <a:ext cx="51006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EF4444"/>
                </a:solidFill>
                <a:latin typeface="Poppins"/>
                <a:ea typeface="Poppins"/>
                <a:cs typeface="Poppins"/>
                <a:sym typeface="Poppins"/>
              </a:rPr>
              <a:t>❌ Malo (Ciego)</a:t>
            </a:r>
            <a:endParaRPr dirty="0"/>
          </a:p>
        </p:txBody>
      </p:sp>
      <p:sp>
        <p:nvSpPr>
          <p:cNvPr id="256" name="Google Shape;256;p23"/>
          <p:cNvSpPr txBox="1"/>
          <p:nvPr/>
        </p:nvSpPr>
        <p:spPr>
          <a:xfrm>
            <a:off x="704850" y="4511205"/>
            <a:ext cx="485775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usuario no sabe qué escribir.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6334125" y="3149130"/>
            <a:ext cx="508063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6A34A"/>
                </a:solidFill>
                <a:latin typeface="Poppins"/>
                <a:ea typeface="Poppins"/>
                <a:cs typeface="Poppins"/>
                <a:sym typeface="Poppins"/>
              </a:rPr>
              <a:t>✅ Bueno (Guiado)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6334125" y="4520730"/>
            <a:ext cx="483870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Claridad total para el usuario.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4" grpId="0"/>
      <p:bldP spid="255" grpId="0"/>
      <p:bldP spid="256" grpId="0"/>
      <p:bldP spid="257" grpId="0"/>
      <p:bldP spid="2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180929"/>
            <a:ext cx="10858500" cy="60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3705225"/>
            <a:ext cx="10858500" cy="82659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Ejemplo: Suma Secuencial</a:t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11620500" y="6457950"/>
            <a:ext cx="1905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666750" y="4674692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Observe la secuencia: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Declarar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(preparar memoria),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Leer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(obtener datos),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Calcular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(proceso),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Imprimir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(salida).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609600" y="1899464"/>
            <a:ext cx="7429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Logicode</a:t>
            </a:r>
            <a:endParaRPr dirty="0"/>
          </a:p>
        </p:txBody>
      </p:sp>
      <p:sp>
        <p:nvSpPr>
          <p:cNvPr id="271" name="Google Shape;271;p24"/>
          <p:cNvSpPr txBox="1"/>
          <p:nvPr/>
        </p:nvSpPr>
        <p:spPr>
          <a:xfrm>
            <a:off x="666750" y="3429000"/>
            <a:ext cx="5905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/>
      <p:bldP spid="2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1893540"/>
            <a:ext cx="10858500" cy="12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3394620"/>
            <a:ext cx="108585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⚠️ Problema Crítico: El Buffer</a:t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11620500" y="6457950"/>
            <a:ext cx="1905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666750" y="1485900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Este es el error #1 de los estudiantes al mezclar números y texto en Java.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981075" y="2141190"/>
            <a:ext cx="10296525" cy="60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Cuando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nextInt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(), Java lee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número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deja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"Enter" (\n)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atrapado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memoria. Si luego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nextLine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() para leer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nombre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ese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método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lee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"Enter"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atrapado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se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salta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lectura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real.</a:t>
            </a:r>
            <a:endParaRPr dirty="0"/>
          </a:p>
        </p:txBody>
      </p:sp>
      <p:pic>
        <p:nvPicPr>
          <p:cNvPr id="284" name="Google Shape;284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3823245"/>
            <a:ext cx="1695747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2" grpId="0"/>
      <p:bldP spid="2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Resumen</a:t>
            </a: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Conceptos</a:t>
            </a:r>
            <a:endParaRPr dirty="0"/>
          </a:p>
        </p:txBody>
      </p:sp>
      <p:sp>
        <p:nvSpPr>
          <p:cNvPr id="291" name="Google Shape;291;p26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11620500" y="6457950"/>
            <a:ext cx="1905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666750" y="4581525"/>
            <a:ext cx="1085850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¡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Prepárate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! En la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siguiente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parte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veremos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cómo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realizar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cálculos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complejos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con la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librería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Math y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orden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precedencia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matemático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graphicFrame>
        <p:nvGraphicFramePr>
          <p:cNvPr id="294" name="Google Shape;294;p26"/>
          <p:cNvGraphicFramePr/>
          <p:nvPr/>
        </p:nvGraphicFramePr>
        <p:xfrm>
          <a:off x="666750" y="1581150"/>
          <a:ext cx="10848975" cy="271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Logicode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Java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Terminar instrucción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Salto de línea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Semicolon ( ; 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Entrada de datos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 variable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sc.nextInt() / sc.nextDouble()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Salida a consola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imprima("...")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System.out.println("...")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Unir Texto + Variable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Operador +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Operador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+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Operadores</a:t>
            </a:r>
            <a:r>
              <a:rPr lang="en-US" sz="315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5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Aritméticos</a:t>
            </a:r>
            <a:endParaRPr dirty="0"/>
          </a:p>
        </p:txBody>
      </p:sp>
      <p:sp>
        <p:nvSpPr>
          <p:cNvPr id="96" name="Google Shape;96;p14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1590675"/>
            <a:ext cx="106680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Son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símbolos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realizar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transformaciones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sobre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bloque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Proceso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graphicFrame>
        <p:nvGraphicFramePr>
          <p:cNvPr id="99" name="Google Shape;99;p14"/>
          <p:cNvGraphicFramePr/>
          <p:nvPr/>
        </p:nvGraphicFramePr>
        <p:xfrm>
          <a:off x="762000" y="2005905"/>
          <a:ext cx="10658475" cy="2952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Símbolo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Ejemplo Java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Comportamiento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Suma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 = 10 + 5;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Suma numérica o unión de texto (Concatenación).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 = 10 - 5;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Operación de diferencia estándar.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Multiplicación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*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 = 10 * 5;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Usa el asterisco como operador universal.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División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 = 10 / 2;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⚠️ Atento a si los operandos son int o double.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Módulo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 = 10 % 3;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residuo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de la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división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entera (En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este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 1).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059" y="4385512"/>
            <a:ext cx="10668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5050" y="2196405"/>
            <a:ext cx="1533525" cy="159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9075" y="2196405"/>
            <a:ext cx="1866900" cy="159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6475" y="2196405"/>
            <a:ext cx="1924050" cy="159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01025" y="2196405"/>
            <a:ext cx="1685925" cy="159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Jerarquía (Precedencia)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62000" y="1590675"/>
            <a:ext cx="106680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procesador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resuelve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expresiones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complejas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siguiendo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reglas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matemáticas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PEMDAS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2957512" y="2444055"/>
            <a:ext cx="2190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369A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576513" y="2931174"/>
            <a:ext cx="104775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( )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Paréntesis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4848225" y="2444055"/>
            <a:ext cx="2190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D4ED8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4174331" y="2932244"/>
            <a:ext cx="156686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Math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Potencia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Raíz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6934200" y="2444055"/>
            <a:ext cx="2190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40A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6190059" y="2931174"/>
            <a:ext cx="1716882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* / %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Mult/Div/Mod</a:t>
            </a:r>
            <a:endParaRPr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8929687" y="2444055"/>
            <a:ext cx="2190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3A8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380475" y="2931174"/>
            <a:ext cx="131749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+ -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Suma/Resta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992" y="2628900"/>
            <a:ext cx="51435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2492" y="2628900"/>
            <a:ext cx="51435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367" y="3457575"/>
            <a:ext cx="45624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55867" y="3457575"/>
            <a:ext cx="45624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62000" y="571500"/>
            <a:ext cx="112014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División Entera</a:t>
            </a:r>
            <a:endParaRPr dirty="0"/>
          </a:p>
        </p:txBody>
      </p:sp>
      <p:sp>
        <p:nvSpPr>
          <p:cNvPr id="132" name="Google Shape;132;p16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62000" y="1590675"/>
            <a:ext cx="10668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Este es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error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común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secuenciales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En Java,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tipo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operandos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define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tipo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resultado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35" name="Google Shape;135;p16"/>
          <p:cNvSpPr txBox="1"/>
          <p:nvPr/>
        </p:nvSpPr>
        <p:spPr>
          <a:xfrm>
            <a:off x="1031367" y="2876550"/>
            <a:ext cx="4790598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Comportamiento</a:t>
            </a:r>
            <a:r>
              <a:rPr lang="en-US" sz="2250" b="1" i="0" u="none" strike="noStrike" cap="none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50" b="1" i="0" u="none" strike="noStrike" cap="none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Incorrecto</a:t>
            </a:r>
            <a:endParaRPr dirty="0"/>
          </a:p>
        </p:txBody>
      </p:sp>
      <p:sp>
        <p:nvSpPr>
          <p:cNvPr id="136" name="Google Shape;136;p16"/>
          <p:cNvSpPr txBox="1"/>
          <p:nvPr/>
        </p:nvSpPr>
        <p:spPr>
          <a:xfrm>
            <a:off x="6555867" y="2876550"/>
            <a:ext cx="4790598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Comportamiento Correcto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1485900"/>
            <a:ext cx="5238750" cy="35468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Objetivos de la Sesión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14400" y="1733550"/>
            <a:ext cx="498062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¿Qué aprenderemos hoy?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286500" y="1485900"/>
            <a:ext cx="55006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Alcance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Técnico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6286500" y="1981200"/>
            <a:ext cx="5238750" cy="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Nos enfocaremos exclusivamente en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estructuras secuenciales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En esta fase no utilizaremos condicionales (si/entonces) ni ciclos (mientras/para).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286500" y="2975520"/>
            <a:ext cx="523875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Aprenderemos que en programación,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el orden de los factores sí altera el producto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171575" y="2285047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295400" y="2286000"/>
            <a:ext cx="436245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Comprender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flujo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ejecución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lineal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programa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1171575" y="2871727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1295400" y="2872680"/>
            <a:ext cx="436245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Dominar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instrucciones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Entrada,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Proceso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y Salida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(EPS).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1171575" y="3458408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 dirty="0"/>
          </a:p>
        </p:txBody>
      </p:sp>
      <p:sp>
        <p:nvSpPr>
          <p:cNvPr id="108" name="Google Shape;108;p14"/>
          <p:cNvSpPr txBox="1"/>
          <p:nvPr/>
        </p:nvSpPr>
        <p:spPr>
          <a:xfrm>
            <a:off x="1295400" y="3460343"/>
            <a:ext cx="436245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Traducir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Logicode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sintaxis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formal de 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1171575" y="4045088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 dirty="0"/>
          </a:p>
        </p:txBody>
      </p:sp>
      <p:sp>
        <p:nvSpPr>
          <p:cNvPr id="110" name="Google Shape;110;p14"/>
          <p:cNvSpPr txBox="1"/>
          <p:nvPr/>
        </p:nvSpPr>
        <p:spPr>
          <a:xfrm>
            <a:off x="1295400" y="4046041"/>
            <a:ext cx="436245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Utilizar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herramientas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lectura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(Scanner)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formateo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230635"/>
            <a:ext cx="10668000" cy="139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686450"/>
            <a:ext cx="51435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5105400"/>
            <a:ext cx="51435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Casting: Cambio de Naturaleza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762000" y="1446908"/>
            <a:ext cx="10668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Casting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es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operación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explícita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forzar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variable 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comportarse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otro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tipo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temporalmente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1095375" y="2478285"/>
            <a:ext cx="1059132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Sintaxis</a:t>
            </a:r>
            <a:r>
              <a:rPr lang="en-US" sz="2250" b="1" i="0" u="none" strike="noStrike" cap="none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: (</a:t>
            </a:r>
            <a:r>
              <a:rPr lang="en-US" sz="2250" b="1" i="0" u="none" strike="noStrike" cap="none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tipo</a:t>
            </a:r>
            <a:r>
              <a:rPr lang="en-US" sz="2250" b="1" i="0" u="none" strike="noStrike" cap="none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) valor</a:t>
            </a:r>
            <a:endParaRPr dirty="0"/>
          </a:p>
        </p:txBody>
      </p:sp>
      <p:sp>
        <p:nvSpPr>
          <p:cNvPr id="150" name="Google Shape;150;p17"/>
          <p:cNvSpPr txBox="1"/>
          <p:nvPr/>
        </p:nvSpPr>
        <p:spPr>
          <a:xfrm>
            <a:off x="1095375" y="3059310"/>
            <a:ext cx="10086975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utiliza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anteponiendo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tipo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deseado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entre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paréntesis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antes de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expresión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51" name="Google Shape;151;p17"/>
          <p:cNvSpPr txBox="1"/>
          <p:nvPr/>
        </p:nvSpPr>
        <p:spPr>
          <a:xfrm>
            <a:off x="762000" y="3932189"/>
            <a:ext cx="5143500" cy="65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Casting Seguro (Amplio):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int a double. No hay pérdida de información.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6286500" y="3932189"/>
            <a:ext cx="5143500" cy="97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Casting de Riesgo (Estrecho):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double a int. Se pierden los decimales (Trunmación).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93713"/>
            <a:ext cx="10668000" cy="171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995749"/>
            <a:ext cx="106680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Librería Math: Potenciación</a:t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762000" y="1654683"/>
            <a:ext cx="10668000" cy="3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operaciones que no tienen un símbolo directo en el teclado, usamos la clase estática Math.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095375" y="2241363"/>
            <a:ext cx="1059132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Math.pow(base, exponente)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962025" y="2820483"/>
            <a:ext cx="13335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1095375" y="2822388"/>
            <a:ext cx="10086975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Requiere dos argumentos numéricos.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962025" y="3140463"/>
            <a:ext cx="13335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095375" y="3142368"/>
            <a:ext cx="10086975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Retorna siempre un double</a:t>
            </a: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sin importar si entran enteros.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187130"/>
            <a:ext cx="10668000" cy="8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605980"/>
            <a:ext cx="51435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3014662"/>
            <a:ext cx="51435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Math: Raíz y Constantes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095375" y="4434780"/>
            <a:ext cx="10086975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Nota:</a:t>
            </a: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No es necesario importar la clase Math, ya que pertenece al paquete base de Java (java.lang).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62000" y="1590675"/>
            <a:ext cx="540067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Raíz Cuadrada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62000" y="2171700"/>
            <a:ext cx="5143500" cy="3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Utiliza el método Math.sqrt() (Square Root).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6286500" y="1590675"/>
            <a:ext cx="540067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Constantes Reales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6286500" y="2171700"/>
            <a:ext cx="51435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Valores matemáticos de alta precisión predefinidos.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29705"/>
            <a:ext cx="10668000" cy="141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630810"/>
            <a:ext cx="106680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Presentación: Formateo de Salida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22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62000" y="1590675"/>
            <a:ext cx="10668000" cy="3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ingeniería y finanzas, no queremos mostrar 15 decimales. Usamos printf para redondear visualmente.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762000" y="4792860"/>
            <a:ext cx="10668000" cy="23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*Importante: Esto no cambia el valor en memoria, solo cómo se ve en consola.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1095375" y="2177355"/>
            <a:ext cx="1059132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Sintaxis: System.out.printf("Formato", variable);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1095375" y="2758380"/>
            <a:ext cx="10086975" cy="3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comodín %.2f indica: Inserte un real con 2 decimales.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81125"/>
            <a:ext cx="6129338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25" y="1390650"/>
            <a:ext cx="6110287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25" y="5953125"/>
            <a:ext cx="6110287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6087" y="1381125"/>
            <a:ext cx="5014912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6087" y="4476750"/>
            <a:ext cx="5014912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9534525" y="576262"/>
            <a:ext cx="22764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Estructura base para todo programa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3970019" y="690562"/>
            <a:ext cx="468058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1E29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Plantilla Maestra &amp; </a:t>
            </a:r>
            <a:r>
              <a:rPr lang="en-US" sz="2700" b="0" i="0" u="none" strike="noStrike" cap="none" dirty="0" err="1">
                <a:solidFill>
                  <a:srgbClr val="1E29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Salidas</a:t>
            </a:r>
            <a:endParaRPr dirty="0"/>
          </a:p>
        </p:txBody>
      </p:sp>
      <p:pic>
        <p:nvPicPr>
          <p:cNvPr id="92" name="Google Shape;92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3550" y="590550"/>
            <a:ext cx="13335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542163" y="2567725"/>
            <a:ext cx="57294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java.util.Scanner; </a:t>
            </a:r>
            <a:endParaRPr sz="975" b="0" i="0" u="none" strike="noStrike" cap="none">
              <a:solidFill>
                <a:srgbClr val="E2E8F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75" b="1">
              <a:solidFill>
                <a:srgbClr val="C084FC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975" b="0" i="0" u="none" strike="noStrike" cap="none">
                <a:solidFill>
                  <a:srgbClr val="FDE047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{ </a:t>
            </a:r>
            <a:r>
              <a:rPr lang="en-US" sz="975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static void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975" b="0" i="0" u="none" strike="noStrike" cap="non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(String[] args) { </a:t>
            </a:r>
            <a:endParaRPr sz="975" b="0" i="0" u="none" strike="noStrike" cap="none">
              <a:solidFill>
                <a:srgbClr val="E2E8F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1. CONFIGURACIÓN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975" b="0" i="0" u="none" strike="noStrike" cap="none">
              <a:solidFill>
                <a:srgbClr val="E2E8F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75" i="1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2. SALIDAS DE DATOS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System.out.print(</a:t>
            </a:r>
            <a:r>
              <a:rPr lang="en-US" sz="975" b="0" i="0" u="none" strike="noStrike" cap="none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"Usuario: "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); </a:t>
            </a: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endParaRPr sz="975" b="0" i="1" u="none" strike="noStrike" cap="none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 Cursor se queda aquí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System.out.println(</a:t>
            </a:r>
            <a:r>
              <a:rPr lang="en-US" sz="975" b="0" i="0" u="none" strike="noStrike" cap="none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"Admin"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); </a:t>
            </a: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Salta línea al final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975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precio = 1250.50; </a:t>
            </a: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Salida con formato avanzado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System.out.printf(</a:t>
            </a:r>
            <a:r>
              <a:rPr lang="en-US" sz="975" b="0" i="0" u="none" strike="noStrike" cap="none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"Saldo: $%.2f \n"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, precio); </a:t>
            </a:r>
            <a:r>
              <a:rPr lang="en-US" sz="975" b="0" i="1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3. CIERRE DE RECURSOS</a:t>
            </a: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sc.close(); } </a:t>
            </a:r>
            <a:endParaRPr sz="975" b="0" i="0" u="none" strike="noStrike" cap="none">
              <a:solidFill>
                <a:srgbClr val="E2E8F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581025" y="1485900"/>
            <a:ext cx="5334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Main.java</a:t>
            </a:r>
            <a:endParaRPr/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1025" y="2122140"/>
            <a:ext cx="5729287" cy="1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2237" y="2796560"/>
            <a:ext cx="5729287" cy="19809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>
            <a:off x="6805612" y="1390650"/>
            <a:ext cx="4995862" cy="390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6948487" y="1485900"/>
            <a:ext cx="471011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Métodos System.out</a:t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6805612" y="1771650"/>
            <a:ext cx="49958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6996112" y="4676775"/>
            <a:ext cx="484560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Inter"/>
                <a:ea typeface="Inter"/>
                <a:cs typeface="Inter"/>
                <a:sym typeface="Inter"/>
              </a:rPr>
              <a:t>GUÍA RÁPIDA PRINTF</a:t>
            </a:r>
            <a:endParaRPr/>
          </a:p>
        </p:txBody>
      </p:sp>
      <p:graphicFrame>
        <p:nvGraphicFramePr>
          <p:cNvPr id="102" name="Google Shape;102;p13"/>
          <p:cNvGraphicFramePr/>
          <p:nvPr/>
        </p:nvGraphicFramePr>
        <p:xfrm>
          <a:off x="6996112" y="4924425"/>
          <a:ext cx="4605325" cy="1590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1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Símbolo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1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Tipo de Dato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1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Ejemplo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%s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String (Texto)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"Hola"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%d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 (Enteros)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%.2f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(2 dec)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10.50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\n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Salto de línea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(Enter)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\t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Tabulación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75" b="0" i="0" u="none" strike="noStrike" cap="none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(Tab)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" name="Google Shape;103;p13"/>
          <p:cNvSpPr/>
          <p:nvPr/>
        </p:nvSpPr>
        <p:spPr>
          <a:xfrm>
            <a:off x="5910262" y="1509712"/>
            <a:ext cx="95250" cy="9525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062662" y="1509712"/>
            <a:ext cx="95250" cy="9525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6215062" y="1509712"/>
            <a:ext cx="95250" cy="9525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581025" y="6076950"/>
            <a:ext cx="2793206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LIBRERÍAS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3517106" y="6076950"/>
            <a:ext cx="2793206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CLASE PRINCIPAL</a:t>
            </a:r>
            <a:endParaRPr/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96112" y="4695825"/>
            <a:ext cx="12382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48487" y="2038350"/>
            <a:ext cx="762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48487" y="2790825"/>
            <a:ext cx="762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48487" y="3524250"/>
            <a:ext cx="76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7853362" y="2066925"/>
            <a:ext cx="9429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Texto Continuo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7853362" y="2247900"/>
            <a:ext cx="38052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Imprime y deja el cursor al final de la línea. Ideal para pedir datos: Nombre: [cursor]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7853362" y="2819400"/>
            <a:ext cx="96202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Texto con Salto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7853362" y="3000375"/>
            <a:ext cx="38052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Imprime y presiona "Enter" automáticamente. Útil para separar bloques.</a:t>
            </a:r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7853362" y="3552825"/>
            <a:ext cx="11239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Texto Formateado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7853362" y="3733800"/>
            <a:ext cx="38052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Inyecta variables dentro de un texto plantilla. No salta línea por defecto.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080882"/>
            <a:ext cx="2857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181350"/>
            <a:ext cx="28575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2928607"/>
            <a:ext cx="24574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0325100" y="1614157"/>
            <a:ext cx="14859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Jerarquía de Código</a:t>
            </a:r>
            <a:endParaRPr/>
          </a:p>
        </p:txBody>
      </p:sp>
      <p:pic>
        <p:nvPicPr>
          <p:cNvPr id="92" name="Google Shape;92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1033132"/>
            <a:ext cx="235267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914400" y="1356982"/>
            <a:ext cx="3850481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1E29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Teorema de Pitágoras</a:t>
            </a:r>
            <a:endParaRPr/>
          </a:p>
        </p:txBody>
      </p:sp>
      <p:pic>
        <p:nvPicPr>
          <p:cNvPr id="94" name="Google Shape;94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48341" y="1633042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395082"/>
            <a:ext cx="3905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581025" y="2280907"/>
            <a:ext cx="2580322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OBJETIVO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581025" y="2471407"/>
            <a:ext cx="24574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Calcular</a:t>
            </a:r>
            <a:r>
              <a:rPr lang="en-US" sz="1125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125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hipotenusa</a:t>
            </a:r>
            <a:r>
              <a:rPr lang="en-US" sz="1125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25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usando</a:t>
            </a:r>
            <a:r>
              <a:rPr lang="en-US" sz="1125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125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biblioteca</a:t>
            </a:r>
            <a:r>
              <a:rPr lang="en-US" sz="1125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25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matemática</a:t>
            </a:r>
            <a:r>
              <a:rPr lang="en-US" sz="1125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Java.</a:t>
            </a:r>
            <a:endParaRPr dirty="0"/>
          </a:p>
        </p:txBody>
      </p:sp>
      <p:sp>
        <p:nvSpPr>
          <p:cNvPr id="99" name="Google Shape;99;p13"/>
          <p:cNvSpPr txBox="1"/>
          <p:nvPr/>
        </p:nvSpPr>
        <p:spPr>
          <a:xfrm>
            <a:off x="571500" y="4119232"/>
            <a:ext cx="2600325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GUÍA DE NIVELES</a:t>
            </a:r>
            <a:endParaRPr/>
          </a:p>
        </p:txBody>
      </p:sp>
      <p:pic>
        <p:nvPicPr>
          <p:cNvPr id="103" name="Google Shape;103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6228" y="3023857"/>
            <a:ext cx="739973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/>
          <p:nvPr/>
        </p:nvSpPr>
        <p:spPr>
          <a:xfrm>
            <a:off x="571500" y="4428794"/>
            <a:ext cx="114300" cy="114300"/>
          </a:xfrm>
          <a:prstGeom prst="roundRect">
            <a:avLst>
              <a:gd name="adj" fmla="val 25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781050" y="4404982"/>
            <a:ext cx="8667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Nivel 1: Clase</a:t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714375" y="4685969"/>
            <a:ext cx="114300" cy="114300"/>
          </a:xfrm>
          <a:prstGeom prst="roundRect">
            <a:avLst>
              <a:gd name="adj" fmla="val 25000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923925" y="4662157"/>
            <a:ext cx="14001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Nivel 2: Método Main</a:t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857250" y="4943144"/>
            <a:ext cx="114300" cy="114300"/>
          </a:xfrm>
          <a:prstGeom prst="roundRect">
            <a:avLst>
              <a:gd name="adj" fmla="val 25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1066800" y="4919332"/>
            <a:ext cx="9715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Nivel 3: Lógica</a:t>
            </a:r>
            <a:endParaRPr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0639B039-F926-D4A1-22B0-063D255A64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0417" y="1890051"/>
            <a:ext cx="7363853" cy="47441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413575"/>
            <a:ext cx="5143500" cy="173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508825"/>
            <a:ext cx="5143500" cy="110757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Caso 2: Conversor de Grados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762000" y="1590675"/>
            <a:ext cx="106680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Convertir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Celsius a Fahrenheit: F = (C </a:t>
            </a:r>
            <a:r>
              <a:rPr lang="en-US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-US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5) + 32</a:t>
            </a:r>
            <a:endParaRPr dirty="0"/>
          </a:p>
        </p:txBody>
      </p:sp>
      <p:sp>
        <p:nvSpPr>
          <p:cNvPr id="220" name="Google Shape;220;p22"/>
          <p:cNvSpPr txBox="1"/>
          <p:nvPr/>
        </p:nvSpPr>
        <p:spPr>
          <a:xfrm>
            <a:off x="1095375" y="2661225"/>
            <a:ext cx="4790598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Error de Lógica Común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095375" y="3242250"/>
            <a:ext cx="4562475" cy="65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escribes (9 / 5), Java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devuelve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1 (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entero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).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fórmula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fallará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49922"/>
            <a:ext cx="51435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3165127"/>
            <a:ext cx="51435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762000" y="571500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El "Swap": Intercambio de Variables</a:t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62000" y="1266825"/>
            <a:ext cx="10668000" cy="381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1582400" y="639127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762000" y="1590675"/>
            <a:ext cx="106680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 problema clásico de estructuras secuenciales que demuestra la volatilidad de la memoria.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762000" y="1910655"/>
            <a:ext cx="5143500" cy="67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Reto:</a:t>
            </a:r>
            <a:r>
              <a:rPr lang="en-US" sz="18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Tenemos a=5 y b=10. Queremos que a valga 10 y b valga 5.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6286500" y="1910655"/>
            <a:ext cx="51435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Solución</a:t>
            </a:r>
            <a:r>
              <a:rPr lang="en-US" sz="180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(Variable Auxiliar):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0" y="1381125"/>
            <a:ext cx="781050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381125"/>
            <a:ext cx="33337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2857500"/>
            <a:ext cx="33337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0025" y="1390650"/>
            <a:ext cx="77914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7">
            <a:alphaModFix/>
          </a:blip>
          <a:srcRect r="3124"/>
          <a:stretch>
            <a:fillRect/>
          </a:stretch>
        </p:blipFill>
        <p:spPr>
          <a:xfrm>
            <a:off x="4010025" y="1733550"/>
            <a:ext cx="7791450" cy="48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" y="4133850"/>
            <a:ext cx="29337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00525" y="1924050"/>
            <a:ext cx="2476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00525" y="3129557"/>
            <a:ext cx="2476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00525" y="3721893"/>
            <a:ext cx="2476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14825" y="2436436"/>
            <a:ext cx="7191375" cy="536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/>
        </p:nvSpPr>
        <p:spPr>
          <a:xfrm>
            <a:off x="4300649" y="642164"/>
            <a:ext cx="406050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1E29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Generador</a:t>
            </a:r>
            <a:r>
              <a:rPr lang="en-US" sz="2700" b="0" i="0" u="none" strike="noStrike" cap="none" dirty="0">
                <a:solidFill>
                  <a:srgbClr val="1E29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de Facturas</a:t>
            </a:r>
            <a:endParaRPr dirty="0"/>
          </a:p>
        </p:txBody>
      </p:sp>
      <p:pic>
        <p:nvPicPr>
          <p:cNvPr id="135" name="Google Shape;135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12870" y="704850"/>
            <a:ext cx="2571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609600" y="1581150"/>
            <a:ext cx="3050381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Escenario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609600" y="1866900"/>
            <a:ext cx="29051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Estás programando el sistema de caja de una tienda. Necesitas calcular el total a pagar por un cliente incluyendo impuestos.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581025" y="3057525"/>
            <a:ext cx="308038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VARIABLES REQUERIDAS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581025" y="3352800"/>
            <a:ext cx="29337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Producto</a:t>
            </a:r>
            <a:r>
              <a:rPr lang="en-US" sz="10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(String)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581025" y="3590925"/>
            <a:ext cx="29337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Cantidad</a:t>
            </a:r>
            <a:r>
              <a:rPr lang="en-US" sz="10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(int)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581025" y="3829050"/>
            <a:ext cx="29337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Precio Unitario</a:t>
            </a:r>
            <a:r>
              <a:rPr lang="en-US" sz="10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(double)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733425" y="4286250"/>
            <a:ext cx="26289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A3412"/>
                </a:solidFill>
                <a:latin typeface="Inter"/>
                <a:ea typeface="Inter"/>
                <a:cs typeface="Inter"/>
                <a:sym typeface="Inter"/>
              </a:rPr>
              <a:t>Lógica de Negocio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733425" y="4495800"/>
            <a:ext cx="262890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A34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Subtotal = Precio × Cantidad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9A34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IVA = Subtotal × 0.19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1" i="0" u="none" strike="noStrike" cap="none">
                <a:solidFill>
                  <a:srgbClr val="C241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= Subtotal + IVA</a:t>
            </a:r>
            <a:endParaRPr/>
          </a:p>
        </p:txBody>
      </p:sp>
      <p:pic>
        <p:nvPicPr>
          <p:cNvPr id="145" name="Google Shape;145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1025" y="3367087"/>
            <a:ext cx="1143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1025" y="3605212"/>
            <a:ext cx="1143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1025" y="3843337"/>
            <a:ext cx="762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4591050" y="1924050"/>
            <a:ext cx="7370921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Lectura de Datos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4591050" y="2175420"/>
            <a:ext cx="70199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Solicita nombre, cantidad y precio.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4591050" y="3129557"/>
            <a:ext cx="296037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Cálculos Matemáticos</a:t>
            </a:r>
            <a:endParaRPr/>
          </a:p>
        </p:txBody>
      </p:sp>
      <p:sp>
        <p:nvSpPr>
          <p:cNvPr id="151" name="Google Shape;151;p14"/>
          <p:cNvSpPr txBox="1"/>
          <p:nvPr/>
        </p:nvSpPr>
        <p:spPr>
          <a:xfrm>
            <a:off x="4591050" y="3380928"/>
            <a:ext cx="2819400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Realiza las operaciones secuenciales.</a:t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4591050" y="3721893"/>
            <a:ext cx="2790348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Salida Formateada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4591050" y="3980850"/>
            <a:ext cx="2881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Usa printf para alinear los precios:</a:t>
            </a:r>
            <a:endParaRPr/>
          </a:p>
        </p:txBody>
      </p:sp>
      <p:pic>
        <p:nvPicPr>
          <p:cNvPr id="154" name="Google Shape;154;p14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371338" y="255270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/>
          <p:nvPr/>
        </p:nvSpPr>
        <p:spPr>
          <a:xfrm>
            <a:off x="4495163" y="2478147"/>
            <a:ext cx="77302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¡Cuidado!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3962251"/>
            <a:ext cx="10858500" cy="1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Programación Secuencial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66750" y="1485900"/>
            <a:ext cx="10858500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un paradigma de programación donde las instrucciones se ejecutan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una tras otra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siguiendo una lógica lineal predefinida desde el inicio hasta el fin.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666750" y="2377380"/>
            <a:ext cx="114014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Características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Clave: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981075" y="4209901"/>
            <a:ext cx="1081135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Analogía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Receta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981075" y="4705201"/>
            <a:ext cx="10296525" cy="5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No puedes hornear el pastel (Línea 3) si antes no has mezclado los ingredientes (Línea 1) y precalentado el horno (Línea 2).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23925" y="2928877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047750" y="2929830"/>
            <a:ext cx="10477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Orden descendente: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El procesador lee la línea 1, luego la 2, y así sucesivamente.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923925" y="3222218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047750" y="3223170"/>
            <a:ext cx="10477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Bloqueo de flujo: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Una instrucción no puede iniciar hasta que la anterior haya finalizado (Sincronía).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923925" y="3515558"/>
            <a:ext cx="12382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1047750" y="3516510"/>
            <a:ext cx="10477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Dependencia: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Los datos procesados en la línea 10 suelen ser la base de la línea 11.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 animBg="1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2084040"/>
            <a:ext cx="3492549" cy="227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084040"/>
            <a:ext cx="3492549" cy="227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849" y="2084040"/>
            <a:ext cx="3492549" cy="227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El Modelo E-P-S (Entrada, Proceso, Salida)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666750" y="1485900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Casi todos los algoritmos secuenciales siguen este patrón arquitectónico de tres fases: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839468" y="2331690"/>
            <a:ext cx="31471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67E22"/>
                </a:solidFill>
                <a:latin typeface="Poppins"/>
                <a:ea typeface="Poppins"/>
                <a:cs typeface="Poppins"/>
                <a:sym typeface="Poppins"/>
              </a:rPr>
              <a:t>1. Entrada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914400" y="2826990"/>
            <a:ext cx="2997249" cy="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Captura de datos externos (usuario, archivo o sensor).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Comando: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lea / Scanner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4522518" y="2331690"/>
            <a:ext cx="31471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2. Proceso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4597449" y="2826990"/>
            <a:ext cx="2997249" cy="117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Transformación de los datos mediante operaciones matemáticas o lógicas.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Operador: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= (Asignación)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8205567" y="2331690"/>
            <a:ext cx="31471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0B981"/>
                </a:solidFill>
                <a:latin typeface="Poppins"/>
                <a:ea typeface="Poppins"/>
                <a:cs typeface="Poppins"/>
                <a:sym typeface="Poppins"/>
              </a:rPr>
              <a:t>3. Salida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8280499" y="2826990"/>
            <a:ext cx="2997249" cy="117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Visualización o entrega de resultados finales.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Comando: </a:t>
            </a:r>
            <a:r>
              <a:rPr lang="en-US" sz="1650" b="1" i="0" u="none" strike="noStrike" cap="non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imprima / System.out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43" grpId="0"/>
      <p:bldP spid="144" grpId="0"/>
      <p:bldP spid="145" grpId="0"/>
      <p:bldP spid="146" grpId="0"/>
      <p:bldP spid="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Tipos de Datos Primitivos</a:t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66750" y="1485900"/>
            <a:ext cx="108585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Java es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lenguaje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tipado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fuerte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Debemos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traducir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nuestros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conceptos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inglés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técnico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Java.</a:t>
            </a:r>
            <a:endParaRPr dirty="0"/>
          </a:p>
        </p:txBody>
      </p:sp>
      <p:graphicFrame>
        <p:nvGraphicFramePr>
          <p:cNvPr id="171" name="Google Shape;171;p18"/>
          <p:cNvGraphicFramePr/>
          <p:nvPr/>
        </p:nvGraphicFramePr>
        <p:xfrm>
          <a:off x="666750" y="1988790"/>
          <a:ext cx="10848975" cy="2743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2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Concepto Lógico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Palabra en Logicode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Palabra en Java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Número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Contadores, edades, IDs.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Número Decimal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double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Precios, promedios, pesos.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Cadenas de Texto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Nombres, direcciones.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Valores Lógicos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boleano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boolean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Estados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5142364"/>
            <a:ext cx="11430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2185543"/>
            <a:ext cx="5572125" cy="284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9350" y="2185542"/>
            <a:ext cx="5572125" cy="284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525" y="2121154"/>
            <a:ext cx="55530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8400" y="2121154"/>
            <a:ext cx="555307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914400" y="1149604"/>
            <a:ext cx="1127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Estructura</a:t>
            </a:r>
            <a:r>
              <a:rPr lang="en-US" sz="27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Base del Código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381000" y="1663954"/>
            <a:ext cx="11430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Antes de programar la lógica, definimos el "cascarón". Compara el pseudocódigo con Java.</a:t>
            </a:r>
            <a:endParaRPr/>
          </a:p>
        </p:txBody>
      </p:sp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1187704"/>
            <a:ext cx="3905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1025" y="5342389"/>
            <a:ext cx="35814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05300" y="5342389"/>
            <a:ext cx="35814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29575" y="5342389"/>
            <a:ext cx="35814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1025" y="5894839"/>
            <a:ext cx="35814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733425" y="5447164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7C3AED"/>
                </a:solidFill>
                <a:latin typeface="Fira Code"/>
                <a:ea typeface="Fira Code"/>
                <a:cs typeface="Fira Code"/>
                <a:sym typeface="Fira Code"/>
              </a:rPr>
              <a:t>publico</a:t>
            </a:r>
            <a:endParaRPr dirty="0"/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66962" y="5490027"/>
            <a:ext cx="1047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3438525" y="5447164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public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4457700" y="5447164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7C3AED"/>
                </a:solidFill>
                <a:latin typeface="Fira Code"/>
                <a:ea typeface="Fira Code"/>
                <a:cs typeface="Fira Code"/>
                <a:sym typeface="Fira Code"/>
              </a:rPr>
              <a:t>clase</a:t>
            </a:r>
            <a:endParaRPr dirty="0"/>
          </a:p>
        </p:txBody>
      </p:sp>
      <p:pic>
        <p:nvPicPr>
          <p:cNvPr id="111" name="Google Shape;111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43612" y="5490027"/>
            <a:ext cx="1047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7258050" y="5447164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8181975" y="5447164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7C3AED"/>
                </a:solidFill>
                <a:latin typeface="Fira Code"/>
                <a:ea typeface="Fira Code"/>
                <a:cs typeface="Fira Code"/>
                <a:sym typeface="Fira Code"/>
              </a:rPr>
              <a:t>vacio</a:t>
            </a:r>
            <a:endParaRPr/>
          </a:p>
        </p:txBody>
      </p:sp>
      <p:pic>
        <p:nvPicPr>
          <p:cNvPr id="114" name="Google Shape;114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15512" y="5490027"/>
            <a:ext cx="1047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1077575" y="544716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733425" y="5999614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7C3AED"/>
                </a:solidFill>
                <a:latin typeface="Fira Code"/>
                <a:ea typeface="Fira Code"/>
                <a:cs typeface="Fira Code"/>
                <a:sym typeface="Fira Code"/>
              </a:rPr>
              <a:t>fin...</a:t>
            </a:r>
            <a:endParaRPr dirty="0"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76462" y="6042477"/>
            <a:ext cx="1047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3152775" y="5999614"/>
            <a:ext cx="857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Fira Code"/>
                <a:ea typeface="Fira Code"/>
                <a:cs typeface="Fira Code"/>
                <a:sym typeface="Fira Code"/>
              </a:rPr>
              <a:t>} (Llave)</a:t>
            </a:r>
            <a:endParaRPr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700" y="6023427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8191500" y="6009139"/>
            <a:ext cx="32670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Nota:</a:t>
            </a:r>
            <a:r>
              <a:rPr lang="en-US" sz="1050" b="0" i="0" u="none" strike="noStrike" cap="none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Java usa llaves {} para abrir y cerrar bloques.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781050" y="2235454"/>
            <a:ext cx="6096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Logicode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628650" y="2778379"/>
            <a:ext cx="123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publico clase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1962150" y="2778379"/>
            <a:ext cx="857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DE047"/>
                </a:solidFill>
                <a:latin typeface="Fira Code"/>
                <a:ea typeface="Fira Code"/>
                <a:cs typeface="Fira Code"/>
                <a:sym typeface="Fira Code"/>
              </a:rPr>
              <a:t>Principal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628650" y="4187781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finclase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6638924" y="2221339"/>
            <a:ext cx="42024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Java</a:t>
            </a:r>
            <a:endParaRPr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6486525" y="2778379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7724775" y="2778379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DE047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8201025" y="2778379"/>
            <a:ext cx="95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6486525" y="4187781"/>
            <a:ext cx="95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  <p:pic>
        <p:nvPicPr>
          <p:cNvPr id="130" name="Google Shape;130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1025" y="2249741"/>
            <a:ext cx="10477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/>
          <p:nvPr/>
        </p:nvSpPr>
        <p:spPr>
          <a:xfrm>
            <a:off x="5257800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5448300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5638800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790575" y="3069784"/>
            <a:ext cx="2095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publico estatico vacio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2981325" y="3069784"/>
            <a:ext cx="857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principal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933450" y="3342139"/>
            <a:ext cx="47720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Tu código aquí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imprima</a:t>
            </a:r>
            <a:r>
              <a:rPr lang="en-US" sz="1200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 b="0" i="0" u="none" strike="noStrike" cap="none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"Hola Mundo"</a:t>
            </a:r>
            <a:r>
              <a:rPr lang="en-US" sz="1200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790575" y="3342139"/>
            <a:ext cx="19050" cy="48756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790575" y="3896375"/>
            <a:ext cx="857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finmetodo</a:t>
            </a:r>
            <a:endParaRPr/>
          </a:p>
        </p:txBody>
      </p:sp>
      <p:pic>
        <p:nvPicPr>
          <p:cNvPr id="139" name="Google Shape;139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38900" y="2249741"/>
            <a:ext cx="10477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11115675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11306175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1496675" y="2259266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648450" y="3069784"/>
            <a:ext cx="1714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static void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8458200" y="306978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8934450" y="3069784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10363200" y="3069784"/>
            <a:ext cx="95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6791325" y="3342139"/>
            <a:ext cx="47720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Tu código aquí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System.out.println(</a:t>
            </a:r>
            <a:r>
              <a:rPr lang="en-US" sz="1200" b="0" i="0" u="none" strike="noStrike" cap="none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"Hola Mundo"</a:t>
            </a:r>
            <a:r>
              <a:rPr lang="en-US" sz="1200" b="0" i="0" u="none" strike="noStrike" cap="none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648450" y="3342139"/>
            <a:ext cx="19050" cy="487560"/>
          </a:xfrm>
          <a:prstGeom prst="rect">
            <a:avLst/>
          </a:prstGeom>
          <a:solidFill>
            <a:srgbClr val="1E40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6648450" y="3896375"/>
            <a:ext cx="95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7" grpId="0"/>
      <p:bldP spid="109" grpId="0"/>
      <p:bldP spid="110" grpId="0"/>
      <p:bldP spid="112" grpId="0"/>
      <p:bldP spid="113" grpId="0"/>
      <p:bldP spid="115" grpId="0"/>
      <p:bldP spid="116" grpId="0"/>
      <p:bldP spid="118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1" grpId="0" animBg="1"/>
      <p:bldP spid="132" grpId="0" animBg="1"/>
      <p:bldP spid="133" grpId="0" animBg="1"/>
      <p:bldP spid="134" grpId="0"/>
      <p:bldP spid="135" grpId="0"/>
      <p:bldP spid="136" grpId="0"/>
      <p:bldP spid="137" grpId="0" animBg="1"/>
      <p:bldP spid="138" grpId="0"/>
      <p:bldP spid="140" grpId="0" animBg="1"/>
      <p:bldP spid="141" grpId="0" animBg="1"/>
      <p:bldP spid="142" grpId="0" animBg="1"/>
      <p:bldP spid="143" grpId="0"/>
      <p:bldP spid="144" grpId="0"/>
      <p:bldP spid="145" grpId="0"/>
      <p:bldP spid="146" grpId="0"/>
      <p:bldP spid="147" grpId="0"/>
      <p:bldP spid="148" grpId="0" animBg="1"/>
      <p:bldP spid="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867026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2312" y="2867026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4424363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312" y="4424363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8875" y="2867026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0187" y="2867026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38875" y="4424363"/>
            <a:ext cx="2690812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00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74031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14712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55343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400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74031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414712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55343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91275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31906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272587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13218" y="3633788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391275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631906" y="5191126"/>
            <a:ext cx="114538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3400" y="3019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 descr="imag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414712" y="3019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 descr="image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33400" y="45767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descr="image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414712" y="45767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 descr="image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72587" y="3019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 descr="image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391275" y="45767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 descr="image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98704" y="1066800"/>
            <a:ext cx="114300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/>
        </p:nvSpPr>
        <p:spPr>
          <a:xfrm>
            <a:off x="866775" y="1581532"/>
            <a:ext cx="11325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Tipos</a:t>
            </a:r>
            <a:r>
              <a:rPr lang="en-US" sz="27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de Datos </a:t>
            </a:r>
            <a:r>
              <a:rPr lang="en-US" sz="27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Primitivos</a:t>
            </a:r>
            <a:r>
              <a:rPr lang="en-US" sz="27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+ String</a:t>
            </a:r>
            <a:endParaRPr dirty="0"/>
          </a:p>
        </p:txBody>
      </p:sp>
      <p:pic>
        <p:nvPicPr>
          <p:cNvPr id="183" name="Google Shape;183;p15" descr="image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81000" y="1619632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/>
        </p:nvSpPr>
        <p:spPr>
          <a:xfrm>
            <a:off x="381000" y="2562226"/>
            <a:ext cx="5850731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NUMÉRICOS</a:t>
            </a:r>
            <a:endParaRPr dirty="0"/>
          </a:p>
        </p:txBody>
      </p:sp>
      <p:sp>
        <p:nvSpPr>
          <p:cNvPr id="185" name="Google Shape;185;p15"/>
          <p:cNvSpPr txBox="1"/>
          <p:nvPr/>
        </p:nvSpPr>
        <p:spPr>
          <a:xfrm>
            <a:off x="6238875" y="2562226"/>
            <a:ext cx="5850731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TEXTO Y LÓGICA</a:t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533400" y="3324226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Enteros sin decimales. Contadores.</a:t>
            </a:r>
            <a:endParaRPr/>
          </a:p>
        </p:txBody>
      </p:sp>
      <p:sp>
        <p:nvSpPr>
          <p:cNvPr id="187" name="Google Shape;187;p15"/>
          <p:cNvSpPr txBox="1"/>
          <p:nvPr/>
        </p:nvSpPr>
        <p:spPr>
          <a:xfrm>
            <a:off x="3414712" y="3324226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Decimales estándar. Moneda.</a:t>
            </a:r>
            <a:endParaRPr/>
          </a:p>
        </p:txBody>
      </p:sp>
      <p:sp>
        <p:nvSpPr>
          <p:cNvPr id="188" name="Google Shape;188;p15"/>
          <p:cNvSpPr txBox="1"/>
          <p:nvPr/>
        </p:nvSpPr>
        <p:spPr>
          <a:xfrm>
            <a:off x="533400" y="4881563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Enteros muy grandes.</a:t>
            </a:r>
            <a:endParaRPr/>
          </a:p>
        </p:txBody>
      </p:sp>
      <p:sp>
        <p:nvSpPr>
          <p:cNvPr id="189" name="Google Shape;189;p15"/>
          <p:cNvSpPr txBox="1"/>
          <p:nvPr/>
        </p:nvSpPr>
        <p:spPr>
          <a:xfrm>
            <a:off x="3414712" y="4881563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Menor precisión.</a:t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6391275" y="3324226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Verdadero o Falso.</a:t>
            </a:r>
            <a:endParaRPr/>
          </a:p>
        </p:txBody>
      </p:sp>
      <p:sp>
        <p:nvSpPr>
          <p:cNvPr id="191" name="Google Shape;191;p15"/>
          <p:cNvSpPr txBox="1"/>
          <p:nvPr/>
        </p:nvSpPr>
        <p:spPr>
          <a:xfrm>
            <a:off x="9272587" y="3324226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6B21A8"/>
                </a:solidFill>
                <a:latin typeface="Inter"/>
                <a:ea typeface="Inter"/>
                <a:cs typeface="Inter"/>
                <a:sym typeface="Inter"/>
              </a:rPr>
              <a:t>Tipo Referencia</a:t>
            </a:r>
            <a:r>
              <a:rPr lang="en-US" sz="975" b="0" i="0" u="none" strike="noStrike" cap="none">
                <a:solidFill>
                  <a:srgbClr val="6B21A8"/>
                </a:solidFill>
                <a:latin typeface="Inter"/>
                <a:ea typeface="Inter"/>
                <a:cs typeface="Inter"/>
                <a:sym typeface="Inter"/>
              </a:rPr>
              <a:t> (Texto).</a:t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6391275" y="4881563"/>
            <a:ext cx="2386012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Un solo </a:t>
            </a:r>
            <a:r>
              <a:rPr lang="en-US" sz="975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carácter</a:t>
            </a:r>
            <a:r>
              <a:rPr lang="en-US" sz="975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193" name="Google Shape;193;p15" descr="image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633662" y="3019426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 descr="image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381625" y="3019426"/>
            <a:ext cx="4191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 descr="image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2633662" y="4576763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 descr="image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381625" y="4576763"/>
            <a:ext cx="4191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 descr="image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8491537" y="3019426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 descr="image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372850" y="3019426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 descr="image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8491537" y="4576763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 descr="image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391275" y="30194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 descr="image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453187" y="3086101"/>
            <a:ext cx="104775" cy="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319528"/>
            <a:ext cx="5572125" cy="35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25" y="2329053"/>
            <a:ext cx="55530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030224"/>
            <a:ext cx="114300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952500" y="1805178"/>
            <a:ext cx="11239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Práctica: Lectura de Datos</a:t>
            </a:r>
            <a:endParaRPr/>
          </a:p>
        </p:txBody>
      </p:sp>
      <p:pic>
        <p:nvPicPr>
          <p:cNvPr id="210" name="Google Shape;210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1843278"/>
            <a:ext cx="428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 txBox="1"/>
          <p:nvPr/>
        </p:nvSpPr>
        <p:spPr>
          <a:xfrm>
            <a:off x="628650" y="2967228"/>
            <a:ext cx="5076825" cy="264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java.util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.*;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0" u="none" strike="noStrike" cap="none" dirty="0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Scanner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sc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0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b="0" i="0" u="none" strike="noStrike" cap="none" dirty="0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Scanner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(System.in).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useLocale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(Locale.US); </a:t>
            </a: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Usa punto (3.5)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n =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sc.nextInt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(); </a:t>
            </a: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Lee </a:t>
            </a:r>
            <a:r>
              <a:rPr lang="en-US" sz="1050" b="0" i="1" u="none" strike="noStrike" cap="none" dirty="0" err="1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entero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x =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sc.nextDouble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(); </a:t>
            </a: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Lee decimal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¡IMPORTANTE! </a:t>
            </a:r>
            <a:r>
              <a:rPr lang="en-US" sz="1050" b="0" i="1" u="none" strike="noStrike" cap="none" dirty="0" err="1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Limpiar</a:t>
            </a: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 buffer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1" i="0" u="none" strike="noStrike" cap="none" dirty="0" err="1">
                <a:solidFill>
                  <a:srgbClr val="FBBF24"/>
                </a:solidFill>
                <a:latin typeface="Fira Code"/>
                <a:ea typeface="Fira Code"/>
                <a:cs typeface="Fira Code"/>
                <a:sym typeface="Fira Code"/>
              </a:rPr>
              <a:t>sc.nextLine</a:t>
            </a:r>
            <a:r>
              <a:rPr lang="en-US" sz="1050" b="1" i="0" u="none" strike="noStrike" cap="none" dirty="0">
                <a:solidFill>
                  <a:srgbClr val="FBBF24"/>
                </a:solidFill>
                <a:latin typeface="Fira Code"/>
                <a:ea typeface="Fira Code"/>
                <a:cs typeface="Fira Code"/>
                <a:sym typeface="Fira Code"/>
              </a:rPr>
              <a:t>();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0" u="none" strike="noStrike" cap="none" dirty="0">
                <a:solidFill>
                  <a:srgbClr val="F97316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txt =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sc.nextLine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(); </a:t>
            </a:r>
            <a:r>
              <a:rPr lang="en-US" sz="1050" b="0" i="1" u="none" strike="noStrike" cap="none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Lee </a:t>
            </a:r>
            <a:r>
              <a:rPr lang="en-US" sz="1050" b="0" i="1" u="none" strike="noStrike" cap="none" dirty="0" err="1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texto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050" b="0" i="0" u="none" strike="noStrike" cap="none" dirty="0" err="1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System.out.printf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0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"n=%d, x=%.2f"</a:t>
            </a:r>
            <a:r>
              <a:rPr lang="en-US" sz="1050" b="0" i="0" u="none" strike="noStrike" cap="none" dirty="0">
                <a:solidFill>
                  <a:srgbClr val="E2E8F0"/>
                </a:solidFill>
                <a:latin typeface="Fira Code"/>
                <a:ea typeface="Fira Code"/>
                <a:cs typeface="Fira Code"/>
                <a:sym typeface="Fira Code"/>
              </a:rPr>
              <a:t>, n, x);</a:t>
            </a:r>
            <a:endParaRPr dirty="0"/>
          </a:p>
        </p:txBody>
      </p:sp>
      <p:sp>
        <p:nvSpPr>
          <p:cNvPr id="212" name="Google Shape;212;p16"/>
          <p:cNvSpPr txBox="1"/>
          <p:nvPr/>
        </p:nvSpPr>
        <p:spPr>
          <a:xfrm>
            <a:off x="6505575" y="2319528"/>
            <a:ext cx="5570696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EF4444"/>
                </a:solidFill>
                <a:latin typeface="Inter"/>
                <a:ea typeface="Inter"/>
                <a:cs typeface="Inter"/>
                <a:sym typeface="Inter"/>
              </a:rPr>
              <a:t>Errores Frecuentes</a:t>
            </a:r>
            <a:endParaRPr/>
          </a:p>
        </p:txBody>
      </p:sp>
      <p:sp>
        <p:nvSpPr>
          <p:cNvPr id="213" name="Google Shape;213;p16"/>
          <p:cNvSpPr txBox="1"/>
          <p:nvPr/>
        </p:nvSpPr>
        <p:spPr>
          <a:xfrm>
            <a:off x="828675" y="2443353"/>
            <a:ext cx="6286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Main.java</a:t>
            </a:r>
            <a:endParaRPr/>
          </a:p>
        </p:txBody>
      </p:sp>
      <p:pic>
        <p:nvPicPr>
          <p:cNvPr id="214" name="Google Shape;21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8875" y="233381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1275" y="288150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1275" y="394830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1275" y="5015103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1025" y="2457640"/>
            <a:ext cx="15240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/>
          <p:nvPr/>
        </p:nvSpPr>
        <p:spPr>
          <a:xfrm>
            <a:off x="5257800" y="246716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5448300" y="246716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5638800" y="246716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6648450" y="2862453"/>
            <a:ext cx="198024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1" i="0" u="none" strike="noStrike" cap="none">
                <a:solidFill>
                  <a:srgbClr val="991B1B"/>
                </a:solidFill>
                <a:latin typeface="Inter"/>
                <a:ea typeface="Inter"/>
                <a:cs typeface="Inter"/>
                <a:sym typeface="Inter"/>
              </a:rPr>
              <a:t>Decimales: Coma vs Punto</a:t>
            </a:r>
            <a:endParaRPr/>
          </a:p>
        </p:txBody>
      </p:sp>
      <p:sp>
        <p:nvSpPr>
          <p:cNvPr id="223" name="Google Shape;223;p16"/>
          <p:cNvSpPr txBox="1"/>
          <p:nvPr/>
        </p:nvSpPr>
        <p:spPr>
          <a:xfrm>
            <a:off x="6648450" y="3091053"/>
            <a:ext cx="18859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EF4444"/>
                </a:solidFill>
                <a:latin typeface="Fira Code"/>
                <a:ea typeface="Fira Code"/>
                <a:cs typeface="Fira Code"/>
                <a:sym typeface="Fira Code"/>
              </a:rPr>
              <a:t>double x = 3,5;</a:t>
            </a:r>
            <a:endParaRPr/>
          </a:p>
        </p:txBody>
      </p:sp>
      <p:sp>
        <p:nvSpPr>
          <p:cNvPr id="224" name="Google Shape;224;p16"/>
          <p:cNvSpPr txBox="1"/>
          <p:nvPr/>
        </p:nvSpPr>
        <p:spPr>
          <a:xfrm>
            <a:off x="6800850" y="3272028"/>
            <a:ext cx="17335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Fira Code"/>
                <a:ea typeface="Fira Code"/>
                <a:cs typeface="Fira Code"/>
                <a:sym typeface="Fira Code"/>
              </a:rPr>
              <a:t>double x = 3.5;</a:t>
            </a:r>
            <a:endParaRPr/>
          </a:p>
        </p:txBody>
      </p:sp>
      <p:sp>
        <p:nvSpPr>
          <p:cNvPr id="225" name="Google Shape;225;p16"/>
          <p:cNvSpPr txBox="1"/>
          <p:nvPr/>
        </p:nvSpPr>
        <p:spPr>
          <a:xfrm>
            <a:off x="6648450" y="3929253"/>
            <a:ext cx="152019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1" i="0" u="none" strike="noStrike" cap="none">
                <a:solidFill>
                  <a:srgbClr val="991B1B"/>
                </a:solidFill>
                <a:latin typeface="Inter"/>
                <a:ea typeface="Inter"/>
                <a:cs typeface="Inter"/>
                <a:sym typeface="Inter"/>
              </a:rPr>
              <a:t>Sufijo en Float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6648450" y="4157853"/>
            <a:ext cx="14478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EF4444"/>
                </a:solidFill>
                <a:latin typeface="Fira Code"/>
                <a:ea typeface="Fira Code"/>
                <a:cs typeface="Fira Code"/>
                <a:sym typeface="Fira Code"/>
              </a:rPr>
              <a:t>float pi = 3.14;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6800850" y="4338828"/>
            <a:ext cx="12954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Fira Code"/>
                <a:ea typeface="Fira Code"/>
                <a:cs typeface="Fira Code"/>
                <a:sym typeface="Fira Code"/>
              </a:rPr>
              <a:t>float pi = 3.14f;</a:t>
            </a: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6648450" y="4996053"/>
            <a:ext cx="519064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1" i="0" u="none" strike="noStrike" cap="none">
                <a:solidFill>
                  <a:srgbClr val="991B1B"/>
                </a:solidFill>
                <a:latin typeface="Inter"/>
                <a:ea typeface="Inter"/>
                <a:cs typeface="Inter"/>
                <a:sym typeface="Inter"/>
              </a:rPr>
              <a:t>El "Fantasma" del nextLine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6648450" y="5224653"/>
            <a:ext cx="4943475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7F1D1D"/>
                </a:solidFill>
                <a:latin typeface="Inter"/>
                <a:ea typeface="Inter"/>
                <a:cs typeface="Inter"/>
                <a:sym typeface="Inter"/>
              </a:rPr>
              <a:t>Si usas nextInt() antes de nextLine(), el salto de línea se consume incorrectamente.</a:t>
            </a:r>
            <a:endParaRPr/>
          </a:p>
        </p:txBody>
      </p:sp>
      <p:sp>
        <p:nvSpPr>
          <p:cNvPr id="230" name="Google Shape;230;p16"/>
          <p:cNvSpPr txBox="1"/>
          <p:nvPr/>
        </p:nvSpPr>
        <p:spPr>
          <a:xfrm>
            <a:off x="6800850" y="5458015"/>
            <a:ext cx="47910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1" i="0" u="none" strike="noStrike" cap="none">
                <a:solidFill>
                  <a:srgbClr val="166534"/>
                </a:solidFill>
                <a:latin typeface="Fira Code"/>
                <a:ea typeface="Fira Code"/>
                <a:cs typeface="Fira Code"/>
                <a:sym typeface="Fira Code"/>
              </a:rPr>
              <a:t>Agrega sc.nextLine() extra</a:t>
            </a:r>
            <a:endParaRPr/>
          </a:p>
        </p:txBody>
      </p:sp>
      <p:pic>
        <p:nvPicPr>
          <p:cNvPr id="231" name="Google Shape;231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48450" y="3291078"/>
            <a:ext cx="1047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48450" y="4357878"/>
            <a:ext cx="1047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48450" y="5477065"/>
            <a:ext cx="104775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  <p:bldP spid="213" grpId="0"/>
      <p:bldP spid="219" grpId="0" animBg="1"/>
      <p:bldP spid="220" grpId="0" animBg="1"/>
      <p:bldP spid="221" grpId="0" animBg="1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3341340"/>
            <a:ext cx="10858500" cy="208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2188815"/>
            <a:ext cx="10858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666750" y="476250"/>
            <a:ext cx="114014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Asignación</a:t>
            </a: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Guardando</a:t>
            </a:r>
            <a:r>
              <a:rPr lang="en-US" sz="315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5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endParaRPr dirty="0"/>
          </a:p>
        </p:txBody>
      </p:sp>
      <p:sp>
        <p:nvSpPr>
          <p:cNvPr id="180" name="Google Shape;180;p19"/>
          <p:cNvSpPr/>
          <p:nvPr/>
        </p:nvSpPr>
        <p:spPr>
          <a:xfrm>
            <a:off x="666750" y="1171575"/>
            <a:ext cx="108585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1715750" y="6457950"/>
            <a:ext cx="95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666750" y="1485900"/>
            <a:ext cx="10858500" cy="30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símbolo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= no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significa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igualdad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 (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comparación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significa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almacenamiento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Funciona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derecha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650" b="1" i="0" u="none" strike="noStrike" cap="none" dirty="0" err="1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izquierda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83" name="Google Shape;183;p19"/>
          <p:cNvSpPr txBox="1"/>
          <p:nvPr/>
        </p:nvSpPr>
        <p:spPr>
          <a:xfrm>
            <a:off x="666750" y="2960340"/>
            <a:ext cx="10858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Regla de Java: ¡Toda </a:t>
            </a:r>
            <a:r>
              <a:rPr lang="en-US" sz="1500" b="1" i="0" u="none" strike="noStrike" cap="none" dirty="0" err="1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instrucción</a:t>
            </a:r>
            <a:r>
              <a:rPr lang="en-US" sz="1500" b="1" i="0" u="none" strike="noStrike" cap="none" dirty="0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debe</a:t>
            </a:r>
            <a:r>
              <a:rPr lang="en-US" sz="1500" b="1" i="0" u="none" strike="noStrike" cap="none" dirty="0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terminar</a:t>
            </a:r>
            <a:r>
              <a:rPr lang="en-US" sz="1500" b="1" i="0" u="none" strike="noStrike" cap="none" dirty="0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500" b="1" i="0" u="none" strike="noStrike" cap="none" dirty="0">
                <a:solidFill>
                  <a:srgbClr val="EF4444"/>
                </a:solidFill>
                <a:latin typeface="Lato"/>
                <a:ea typeface="Lato"/>
                <a:cs typeface="Lato"/>
                <a:sym typeface="Lato"/>
              </a:rPr>
              <a:t> punto y coma (;)!</a:t>
            </a:r>
            <a:endParaRPr dirty="0"/>
          </a:p>
        </p:txBody>
      </p:sp>
      <p:sp>
        <p:nvSpPr>
          <p:cNvPr id="184" name="Google Shape;184;p19"/>
          <p:cNvSpPr txBox="1"/>
          <p:nvPr/>
        </p:nvSpPr>
        <p:spPr>
          <a:xfrm>
            <a:off x="914400" y="3588990"/>
            <a:ext cx="1088136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¿</a:t>
            </a: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Qué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sucede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internamente</a:t>
            </a:r>
            <a:r>
              <a:rPr lang="en-US" sz="2100" b="1" i="0" u="none" strike="noStrike" cap="none" dirty="0">
                <a:solidFill>
                  <a:srgbClr val="002D6B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/>
          </a:p>
        </p:txBody>
      </p:sp>
      <p:sp>
        <p:nvSpPr>
          <p:cNvPr id="185" name="Google Shape;185;p19"/>
          <p:cNvSpPr txBox="1"/>
          <p:nvPr/>
        </p:nvSpPr>
        <p:spPr>
          <a:xfrm>
            <a:off x="1123950" y="4140487"/>
            <a:ext cx="17145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1295400" y="4141440"/>
            <a:ext cx="9982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CPU evalúa lo que está a la derecha del igual.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1123950" y="4433827"/>
            <a:ext cx="17145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295400" y="4434780"/>
            <a:ext cx="9982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Busca en la memoria RAM el espacio llamado "edadUsuario".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1123950" y="4727168"/>
            <a:ext cx="17145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1295400" y="4728120"/>
            <a:ext cx="99822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Sobrescribe el valor anterior con el nuevo dato (25).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88521E-61ED-4F45-B1B4-1DD77D94DB22}">
  <ds:schemaRefs>
    <ds:schemaRef ds:uri="539bfd63-48c4-4ceb-ad51-e3b6b1d74c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92b791-bdb5-4ccf-839e-b899a327a7da"/>
    <ds:schemaRef ds:uri="a11aff65-7de3-4369-a430-b6527bb42858"/>
  </ds:schemaRefs>
</ds:datastoreItem>
</file>

<file path=customXml/itemProps3.xml><?xml version="1.0" encoding="utf-8"?>
<ds:datastoreItem xmlns:ds="http://schemas.openxmlformats.org/officeDocument/2006/customXml" ds:itemID="{E00C22F1-5352-4F65-814A-E261C59EA0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2054</Words>
  <Application>Microsoft Office PowerPoint</Application>
  <PresentationFormat>Widescreen</PresentationFormat>
  <Paragraphs>331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Fira Code</vt:lpstr>
      <vt:lpstr>Inter</vt:lpstr>
      <vt:lpstr>Inter ExtraBold</vt:lpstr>
      <vt:lpstr>Inter SemiBold</vt:lpstr>
      <vt:lpstr>Lato</vt:lpstr>
      <vt:lpstr>Poppins</vt:lpstr>
      <vt:lpstr>Times New Roman</vt:lpstr>
      <vt:lpstr>3_Tema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75</cp:revision>
  <dcterms:created xsi:type="dcterms:W3CDTF">2022-07-12T20:27:57Z</dcterms:created>
  <dcterms:modified xsi:type="dcterms:W3CDTF">2026-02-18T02:21:00Z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